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t>PDK International is made up of several divisions and programs, including our PDK Association, Pi Lambda Theta Honors Society, The Kappan Magazine, the PDK Poll, and our scholarships and travel programs. Together, we provide a continuum of service and support for pre-teachers in our Educators Rising CTSO through teaching and those who rise into leadership positions.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r>
              <a:t>The Core Values of our organization were established in October 2024 by our board in concert with a new strategic plan. Tied to this is our vision and mission. Our vision is to eliminate the teacher shortage by reimagining educator pathways; our mission, is what we do on a day to day basis, is to inspire and grow current and rising educators to become community leaders and advocates for high quality education. As a member of our organization, you should experience these core values in your interactions with us.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r>
              <a:t>We were established in 1906; the Kappan emerged in 1916! And in 1968 we started the PDK Poll with Gallup.</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r>
              <a:t>More recently we acquired the Future Educators Association in 1994, and rebranded that as Educators Rising in 2015 alongside a significant investment in the CTSO. In 2010 we merged with PLT.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r>
              <a:t>In 2024, we launched PDK Prestige — a free membership tier with online access to Kappan and networking events, for educators of distinction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r>
              <a:t>www.pdkintl.org/distinguished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10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10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11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3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4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4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7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7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8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9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pasted-movie.png" descr="pasted-movie.png"/>
          <p:cNvPicPr>
            <a:picLocks noChangeAspect="1"/>
          </p:cNvPicPr>
          <p:nvPr/>
        </p:nvPicPr>
        <p:blipFill>
          <a:blip r:embed="rId2"/>
          <a:stretch>
            <a:fillRect/>
          </a:stretch>
        </p:blipFill>
        <p:spPr>
          <a:xfrm>
            <a:off x="-211819" y="-127175"/>
            <a:ext cx="24807638" cy="16529829"/>
          </a:xfrm>
          <a:prstGeom prst="rect">
            <a:avLst/>
          </a:prstGeom>
          <a:ln w="12700">
            <a:miter lim="400000"/>
          </a:ln>
        </p:spPr>
      </p:pic>
      <p:sp>
        <p:nvSpPr>
          <p:cNvPr id="172" name="Rectangle"/>
          <p:cNvSpPr/>
          <p:nvPr/>
        </p:nvSpPr>
        <p:spPr>
          <a:xfrm rot="5400000">
            <a:off x="10178488" y="-391022"/>
            <a:ext cx="4149659" cy="24649180"/>
          </a:xfrm>
          <a:prstGeom prst="rect">
            <a:avLst/>
          </a:prstGeom>
          <a:solidFill>
            <a:srgbClr val="44235F">
              <a:alpha val="65498"/>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73" name="EdRising_PDK_logo_gold.png" descr="EdRising_PDK_logo_gold.png"/>
          <p:cNvPicPr>
            <a:picLocks noChangeAspect="1"/>
          </p:cNvPicPr>
          <p:nvPr/>
        </p:nvPicPr>
        <p:blipFill>
          <a:blip r:embed="rId3"/>
          <a:stretch>
            <a:fillRect/>
          </a:stretch>
        </p:blipFill>
        <p:spPr>
          <a:xfrm>
            <a:off x="18899226" y="573005"/>
            <a:ext cx="4912084" cy="1475069"/>
          </a:xfrm>
          <a:prstGeom prst="rect">
            <a:avLst/>
          </a:prstGeom>
          <a:ln w="12700">
            <a:miter lim="400000"/>
          </a:ln>
        </p:spPr>
      </p:pic>
      <p:sp>
        <p:nvSpPr>
          <p:cNvPr id="174" name="Supporting teachers and school leaders by strengthening their interest in the profession through the entire arc of their career."/>
          <p:cNvSpPr txBox="1"/>
          <p:nvPr/>
        </p:nvSpPr>
        <p:spPr>
          <a:xfrm>
            <a:off x="839721" y="11197804"/>
            <a:ext cx="22704558" cy="1471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solidFill>
                  <a:srgbClr val="78C9E4"/>
                </a:solidFill>
                <a:latin typeface="Calibri"/>
                <a:ea typeface="Calibri"/>
                <a:cs typeface="Calibri"/>
                <a:sym typeface="Calibri"/>
              </a:defRPr>
            </a:lvl1pPr>
          </a:lstStyle>
          <a:p>
            <a:r>
              <a:t>Supporting teachers and school leaders by strengthening their interest in the profession through the entire arc of their career.</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Rectangle"/>
          <p:cNvSpPr/>
          <p:nvPr/>
        </p:nvSpPr>
        <p:spPr>
          <a:xfrm rot="5400000">
            <a:off x="11372519" y="803010"/>
            <a:ext cx="1761597" cy="24649180"/>
          </a:xfrm>
          <a:prstGeom prst="rect">
            <a:avLst/>
          </a:prstGeom>
          <a:solidFill>
            <a:srgbClr val="44235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35" name="EdRising_PDK_logo_white.png" descr="EdRising_PDK_logo_white.png"/>
          <p:cNvPicPr>
            <a:picLocks noChangeAspect="1"/>
          </p:cNvPicPr>
          <p:nvPr/>
        </p:nvPicPr>
        <p:blipFill>
          <a:blip r:embed="rId3"/>
          <a:stretch>
            <a:fillRect/>
          </a:stretch>
        </p:blipFill>
        <p:spPr>
          <a:xfrm>
            <a:off x="10598518" y="12510664"/>
            <a:ext cx="3186963" cy="957025"/>
          </a:xfrm>
          <a:prstGeom prst="rect">
            <a:avLst/>
          </a:prstGeom>
          <a:ln w="12700">
            <a:miter lim="400000"/>
          </a:ln>
        </p:spPr>
      </p:pic>
      <p:sp>
        <p:nvSpPr>
          <p:cNvPr id="236" name="Membership Benefits"/>
          <p:cNvSpPr txBox="1"/>
          <p:nvPr/>
        </p:nvSpPr>
        <p:spPr>
          <a:xfrm>
            <a:off x="7323484" y="925129"/>
            <a:ext cx="9737032" cy="1257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a:defRPr sz="8000">
                <a:solidFill>
                  <a:srgbClr val="183C5B"/>
                </a:solidFill>
                <a:latin typeface="Georgia"/>
                <a:ea typeface="Georgia"/>
                <a:cs typeface="Georgia"/>
                <a:sym typeface="Georgia"/>
              </a:defRPr>
            </a:lvl1pPr>
          </a:lstStyle>
          <a:p>
            <a:r>
              <a:t>Membership Benefits</a:t>
            </a:r>
          </a:p>
        </p:txBody>
      </p:sp>
      <p:sp>
        <p:nvSpPr>
          <p:cNvPr id="237" name="Kappan Magazine - intersection of research, policy, and practice…"/>
          <p:cNvSpPr txBox="1"/>
          <p:nvPr/>
        </p:nvSpPr>
        <p:spPr>
          <a:xfrm>
            <a:off x="5405438" y="2766278"/>
            <a:ext cx="13695759" cy="861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406400" indent="-406400">
              <a:buSzPct val="100000"/>
              <a:buChar char="•"/>
              <a:defRPr sz="4000">
                <a:solidFill>
                  <a:srgbClr val="183C5B"/>
                </a:solidFill>
                <a:latin typeface="Calibri"/>
                <a:ea typeface="Calibri"/>
                <a:cs typeface="Calibri"/>
                <a:sym typeface="Calibri"/>
              </a:defRPr>
            </a:pPr>
            <a:r>
              <a:rPr i="1"/>
              <a:t>Kappan</a:t>
            </a:r>
            <a:r>
              <a:t> Magazine - intersection of research, policy, and practice</a:t>
            </a:r>
          </a:p>
          <a:p>
            <a:pPr marL="406400" indent="-406400">
              <a:buSzPct val="100000"/>
              <a:buChar char="•"/>
              <a:defRPr sz="4000">
                <a:solidFill>
                  <a:srgbClr val="183C5B"/>
                </a:solidFill>
                <a:latin typeface="Calibri"/>
                <a:ea typeface="Calibri"/>
                <a:cs typeface="Calibri"/>
                <a:sym typeface="Calibri"/>
              </a:defRPr>
            </a:pPr>
            <a:r>
              <a:t>International study tours</a:t>
            </a:r>
          </a:p>
          <a:p>
            <a:pPr marL="406400" indent="-406400">
              <a:buSzPct val="100000"/>
              <a:buChar char="•"/>
              <a:defRPr sz="4000">
                <a:solidFill>
                  <a:srgbClr val="183C5B"/>
                </a:solidFill>
                <a:latin typeface="Calibri"/>
                <a:ea typeface="Calibri"/>
                <a:cs typeface="Calibri"/>
                <a:sym typeface="Calibri"/>
              </a:defRPr>
            </a:pPr>
            <a:r>
              <a:t>Scholarships</a:t>
            </a:r>
          </a:p>
          <a:p>
            <a:pPr marL="406400" indent="-406400">
              <a:buSzPct val="100000"/>
              <a:buChar char="•"/>
              <a:defRPr sz="4000">
                <a:solidFill>
                  <a:srgbClr val="183C5B"/>
                </a:solidFill>
                <a:latin typeface="Calibri"/>
                <a:ea typeface="Calibri"/>
                <a:cs typeface="Calibri"/>
                <a:sym typeface="Calibri"/>
              </a:defRPr>
            </a:pPr>
            <a:r>
              <a:t>PDK Book Club</a:t>
            </a:r>
          </a:p>
          <a:p>
            <a:pPr marL="406400" indent="-406400">
              <a:buSzPct val="100000"/>
              <a:buChar char="•"/>
              <a:defRPr sz="4000">
                <a:solidFill>
                  <a:srgbClr val="183C5B"/>
                </a:solidFill>
                <a:latin typeface="Calibri"/>
                <a:ea typeface="Calibri"/>
                <a:cs typeface="Calibri"/>
                <a:sym typeface="Calibri"/>
              </a:defRPr>
            </a:pPr>
            <a:r>
              <a:t>Exclusive access to PDK Poll archives and publications</a:t>
            </a:r>
          </a:p>
          <a:p>
            <a:pPr marL="406400" indent="-406400">
              <a:buSzPct val="100000"/>
              <a:buChar char="•"/>
              <a:defRPr sz="4000">
                <a:solidFill>
                  <a:srgbClr val="183C5B"/>
                </a:solidFill>
                <a:latin typeface="Calibri"/>
                <a:ea typeface="Calibri"/>
                <a:cs typeface="Calibri"/>
                <a:sym typeface="Calibri"/>
              </a:defRPr>
            </a:pPr>
            <a:r>
              <a:t>Discounted access to JSTOR</a:t>
            </a:r>
          </a:p>
          <a:p>
            <a:pPr marL="406400" indent="-406400">
              <a:buSzPct val="100000"/>
              <a:buChar char="•"/>
              <a:defRPr sz="4000">
                <a:solidFill>
                  <a:srgbClr val="183C5B"/>
                </a:solidFill>
                <a:latin typeface="Calibri"/>
                <a:ea typeface="Calibri"/>
                <a:cs typeface="Calibri"/>
                <a:sym typeface="Calibri"/>
              </a:defRPr>
            </a:pPr>
            <a:r>
              <a:t>Discounted member insurance</a:t>
            </a:r>
          </a:p>
          <a:p>
            <a:pPr marL="406400" indent="-406400">
              <a:buSzPct val="100000"/>
              <a:buChar char="•"/>
              <a:defRPr sz="4000">
                <a:solidFill>
                  <a:srgbClr val="183C5B"/>
                </a:solidFill>
                <a:latin typeface="Calibri"/>
                <a:ea typeface="Calibri"/>
                <a:cs typeface="Calibri"/>
                <a:sym typeface="Calibri"/>
              </a:defRPr>
            </a:pPr>
            <a:r>
              <a:t>Networking and Supports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DRM_6286.JPG" descr="DRM_6286.JPG"/>
          <p:cNvPicPr>
            <a:picLocks noChangeAspect="1"/>
          </p:cNvPicPr>
          <p:nvPr/>
        </p:nvPicPr>
        <p:blipFill>
          <a:blip r:embed="rId3">
            <a:alphaModFix amt="31148"/>
          </a:blip>
          <a:stretch>
            <a:fillRect/>
          </a:stretch>
        </p:blipFill>
        <p:spPr>
          <a:xfrm>
            <a:off x="-4081530" y="-3454165"/>
            <a:ext cx="32929988" cy="21982520"/>
          </a:xfrm>
          <a:prstGeom prst="rect">
            <a:avLst/>
          </a:prstGeom>
          <a:ln w="12700">
            <a:miter lim="400000"/>
          </a:ln>
        </p:spPr>
      </p:pic>
      <p:sp>
        <p:nvSpPr>
          <p:cNvPr id="242" name="Rectangle"/>
          <p:cNvSpPr/>
          <p:nvPr/>
        </p:nvSpPr>
        <p:spPr>
          <a:xfrm rot="5400000">
            <a:off x="11372519" y="803010"/>
            <a:ext cx="1761597" cy="24649180"/>
          </a:xfrm>
          <a:prstGeom prst="rect">
            <a:avLst/>
          </a:prstGeom>
          <a:solidFill>
            <a:srgbClr val="44235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43" name="EdRising_PDK_logo_white.png" descr="EdRising_PDK_logo_white.png"/>
          <p:cNvPicPr>
            <a:picLocks noChangeAspect="1"/>
          </p:cNvPicPr>
          <p:nvPr/>
        </p:nvPicPr>
        <p:blipFill>
          <a:blip r:embed="rId4"/>
          <a:stretch>
            <a:fillRect/>
          </a:stretch>
        </p:blipFill>
        <p:spPr>
          <a:xfrm>
            <a:off x="10598518" y="12510664"/>
            <a:ext cx="3186963" cy="957025"/>
          </a:xfrm>
          <a:prstGeom prst="rect">
            <a:avLst/>
          </a:prstGeom>
          <a:ln w="12700">
            <a:miter lim="400000"/>
          </a:ln>
        </p:spPr>
      </p:pic>
      <p:sp>
        <p:nvSpPr>
          <p:cNvPr id="244" name="PDK Fellows Programs"/>
          <p:cNvSpPr txBox="1"/>
          <p:nvPr/>
        </p:nvSpPr>
        <p:spPr>
          <a:xfrm>
            <a:off x="6956623" y="925129"/>
            <a:ext cx="10470754" cy="1257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a:defRPr sz="8000">
                <a:solidFill>
                  <a:srgbClr val="183C5B"/>
                </a:solidFill>
                <a:latin typeface="Georgia"/>
                <a:ea typeface="Georgia"/>
                <a:cs typeface="Georgia"/>
                <a:sym typeface="Georgia"/>
              </a:defRPr>
            </a:lvl1pPr>
          </a:lstStyle>
          <a:p>
            <a:r>
              <a:t>PDK Fellows Programs</a:t>
            </a:r>
          </a:p>
        </p:txBody>
      </p:sp>
      <p:sp>
        <p:nvSpPr>
          <p:cNvPr id="245" name="PDK Emerging Leader Fellows"/>
          <p:cNvSpPr txBox="1"/>
          <p:nvPr/>
        </p:nvSpPr>
        <p:spPr>
          <a:xfrm>
            <a:off x="1464475" y="10642345"/>
            <a:ext cx="7390508" cy="7163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183C5B"/>
                </a:solidFill>
                <a:latin typeface="Calibri"/>
                <a:ea typeface="Calibri"/>
                <a:cs typeface="Calibri"/>
                <a:sym typeface="Calibri"/>
              </a:defRPr>
            </a:lvl1pPr>
          </a:lstStyle>
          <a:p>
            <a:r>
              <a:t>PDK Emerging Leader Fellows</a:t>
            </a:r>
          </a:p>
        </p:txBody>
      </p:sp>
      <p:sp>
        <p:nvSpPr>
          <p:cNvPr id="246" name="PDK Distinguished Educator Fellows"/>
          <p:cNvSpPr txBox="1"/>
          <p:nvPr/>
        </p:nvSpPr>
        <p:spPr>
          <a:xfrm>
            <a:off x="13647414" y="10642345"/>
            <a:ext cx="8913020" cy="7163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183C5B"/>
                </a:solidFill>
                <a:latin typeface="Calibri"/>
                <a:ea typeface="Calibri"/>
                <a:cs typeface="Calibri"/>
                <a:sym typeface="Calibri"/>
              </a:defRPr>
            </a:lvl1pPr>
          </a:lstStyle>
          <a:p>
            <a:r>
              <a:t>PDK Distinguished Educator Fellows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83C5B"/>
        </a:solidFill>
        <a:effectLst/>
      </p:bgPr>
    </p:bg>
    <p:spTree>
      <p:nvGrpSpPr>
        <p:cNvPr id="1" name=""/>
        <p:cNvGrpSpPr/>
        <p:nvPr/>
      </p:nvGrpSpPr>
      <p:grpSpPr>
        <a:xfrm>
          <a:off x="0" y="0"/>
          <a:ext cx="0" cy="0"/>
          <a:chOff x="0" y="0"/>
          <a:chExt cx="0" cy="0"/>
        </a:xfrm>
      </p:grpSpPr>
      <p:pic>
        <p:nvPicPr>
          <p:cNvPr id="250" name="ACC_3477.JPG" descr="ACC_3477.JPG"/>
          <p:cNvPicPr>
            <a:picLocks noChangeAspect="1"/>
          </p:cNvPicPr>
          <p:nvPr/>
        </p:nvPicPr>
        <p:blipFill>
          <a:blip r:embed="rId2">
            <a:alphaModFix amt="23187"/>
          </a:blip>
          <a:stretch>
            <a:fillRect/>
          </a:stretch>
        </p:blipFill>
        <p:spPr>
          <a:xfrm>
            <a:off x="-1792132" y="-3673812"/>
            <a:ext cx="28392302" cy="18953372"/>
          </a:xfrm>
          <a:prstGeom prst="rect">
            <a:avLst/>
          </a:prstGeom>
          <a:ln w="12700">
            <a:miter lim="400000"/>
          </a:ln>
        </p:spPr>
      </p:pic>
      <p:sp>
        <p:nvSpPr>
          <p:cNvPr id="251" name="Rectangle"/>
          <p:cNvSpPr/>
          <p:nvPr/>
        </p:nvSpPr>
        <p:spPr>
          <a:xfrm rot="5400000">
            <a:off x="11372519" y="803010"/>
            <a:ext cx="1761597" cy="24649180"/>
          </a:xfrm>
          <a:prstGeom prst="rect">
            <a:avLst/>
          </a:prstGeom>
          <a:solidFill>
            <a:srgbClr val="44235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52" name="EdRising_PDK_logo_white.png" descr="EdRising_PDK_logo_white.png"/>
          <p:cNvPicPr>
            <a:picLocks noChangeAspect="1"/>
          </p:cNvPicPr>
          <p:nvPr/>
        </p:nvPicPr>
        <p:blipFill>
          <a:blip r:embed="rId3"/>
          <a:stretch>
            <a:fillRect/>
          </a:stretch>
        </p:blipFill>
        <p:spPr>
          <a:xfrm>
            <a:off x="10598518" y="12510664"/>
            <a:ext cx="3186963" cy="957025"/>
          </a:xfrm>
          <a:prstGeom prst="rect">
            <a:avLst/>
          </a:prstGeom>
          <a:ln w="12700">
            <a:miter lim="400000"/>
          </a:ln>
        </p:spPr>
      </p:pic>
      <p:sp>
        <p:nvSpPr>
          <p:cNvPr id="253" name="We are here to support you,…"/>
          <p:cNvSpPr txBox="1"/>
          <p:nvPr/>
        </p:nvSpPr>
        <p:spPr>
          <a:xfrm>
            <a:off x="7477273" y="925129"/>
            <a:ext cx="9429454" cy="18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ctr">
              <a:spcBef>
                <a:spcPts val="1000"/>
              </a:spcBef>
              <a:defRPr sz="6000">
                <a:solidFill>
                  <a:srgbClr val="E5D8BA"/>
                </a:solidFill>
                <a:latin typeface="Georgia"/>
                <a:ea typeface="Georgia"/>
                <a:cs typeface="Georgia"/>
                <a:sym typeface="Georgia"/>
              </a:defRPr>
            </a:pPr>
            <a:r>
              <a:t>We are here to support you,</a:t>
            </a:r>
          </a:p>
          <a:p>
            <a:pPr algn="ctr">
              <a:spcBef>
                <a:spcPts val="1000"/>
              </a:spcBef>
              <a:defRPr sz="6000">
                <a:solidFill>
                  <a:srgbClr val="E5D8BA"/>
                </a:solidFill>
                <a:latin typeface="Georgia"/>
                <a:ea typeface="Georgia"/>
                <a:cs typeface="Georgia"/>
                <a:sym typeface="Georgia"/>
              </a:defRPr>
            </a:pPr>
            <a:r>
              <a:t>and the next generation.</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4235F"/>
        </a:solidFill>
        <a:effectLst/>
      </p:bgPr>
    </p:bg>
    <p:spTree>
      <p:nvGrpSpPr>
        <p:cNvPr id="1" name=""/>
        <p:cNvGrpSpPr/>
        <p:nvPr/>
      </p:nvGrpSpPr>
      <p:grpSpPr>
        <a:xfrm>
          <a:off x="0" y="0"/>
          <a:ext cx="0" cy="0"/>
          <a:chOff x="0" y="0"/>
          <a:chExt cx="0" cy="0"/>
        </a:xfrm>
      </p:grpSpPr>
      <p:pic>
        <p:nvPicPr>
          <p:cNvPr id="255" name="EdRising_PDK_logo_white.png" descr="EdRising_PDK_logo_white.png"/>
          <p:cNvPicPr>
            <a:picLocks noChangeAspect="1"/>
          </p:cNvPicPr>
          <p:nvPr/>
        </p:nvPicPr>
        <p:blipFill>
          <a:blip r:embed="rId2"/>
          <a:stretch>
            <a:fillRect/>
          </a:stretch>
        </p:blipFill>
        <p:spPr>
          <a:xfrm>
            <a:off x="9842960" y="6152598"/>
            <a:ext cx="4698080" cy="1410804"/>
          </a:xfrm>
          <a:prstGeom prst="rect">
            <a:avLst/>
          </a:prstGeom>
          <a:ln w="12700">
            <a:miter lim="400000"/>
          </a:ln>
        </p:spPr>
      </p:pic>
      <p:sp>
        <p:nvSpPr>
          <p:cNvPr id="256" name="PDK International…"/>
          <p:cNvSpPr txBox="1"/>
          <p:nvPr/>
        </p:nvSpPr>
        <p:spPr>
          <a:xfrm>
            <a:off x="10549545" y="11391985"/>
            <a:ext cx="3284910" cy="1554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ctr">
              <a:spcBef>
                <a:spcPts val="0"/>
              </a:spcBef>
              <a:defRPr sz="3400" b="1">
                <a:solidFill>
                  <a:srgbClr val="FFFFFF"/>
                </a:solidFill>
                <a:latin typeface="Calibri"/>
                <a:ea typeface="Calibri"/>
                <a:cs typeface="Calibri"/>
                <a:sym typeface="Calibri"/>
              </a:defRPr>
            </a:pPr>
            <a:r>
              <a:t>PDK International</a:t>
            </a:r>
          </a:p>
          <a:p>
            <a:pPr algn="ctr">
              <a:spcBef>
                <a:spcPts val="0"/>
              </a:spcBef>
              <a:defRPr sz="3400">
                <a:solidFill>
                  <a:srgbClr val="FFFFFF"/>
                </a:solidFill>
                <a:latin typeface="Calibri"/>
                <a:ea typeface="Calibri"/>
                <a:cs typeface="Calibri"/>
                <a:sym typeface="Calibri"/>
              </a:defRPr>
            </a:pPr>
            <a:r>
              <a:t>Arlington, Virginia</a:t>
            </a:r>
          </a:p>
          <a:p>
            <a:pPr algn="ctr">
              <a:spcBef>
                <a:spcPts val="0"/>
              </a:spcBef>
              <a:defRPr sz="3400">
                <a:solidFill>
                  <a:srgbClr val="FFFFFF"/>
                </a:solidFill>
                <a:latin typeface="Calibri"/>
                <a:ea typeface="Calibri"/>
                <a:cs typeface="Calibri"/>
                <a:sym typeface="Calibri"/>
              </a:defRPr>
            </a:pPr>
            <a:r>
              <a:t>www.pdkintl.org</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Travel Logo2.png" descr="Travel Logo2.png"/>
          <p:cNvPicPr>
            <a:picLocks noChangeAspect="1"/>
          </p:cNvPicPr>
          <p:nvPr/>
        </p:nvPicPr>
        <p:blipFill>
          <a:blip r:embed="rId3"/>
          <a:stretch>
            <a:fillRect/>
          </a:stretch>
        </p:blipFill>
        <p:spPr>
          <a:xfrm>
            <a:off x="6675431" y="8881113"/>
            <a:ext cx="1873318" cy="3256846"/>
          </a:xfrm>
          <a:prstGeom prst="rect">
            <a:avLst/>
          </a:prstGeom>
          <a:ln w="12700">
            <a:miter lim="400000"/>
          </a:ln>
        </p:spPr>
      </p:pic>
      <p:sp>
        <p:nvSpPr>
          <p:cNvPr id="177" name="Rectangle"/>
          <p:cNvSpPr/>
          <p:nvPr/>
        </p:nvSpPr>
        <p:spPr>
          <a:xfrm rot="5400000">
            <a:off x="11372519" y="803010"/>
            <a:ext cx="1761597" cy="24649180"/>
          </a:xfrm>
          <a:prstGeom prst="rect">
            <a:avLst/>
          </a:prstGeom>
          <a:solidFill>
            <a:srgbClr val="44235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78" name="EdRising_PDK_logo_white.png" descr="EdRising_PDK_logo_white.png"/>
          <p:cNvPicPr>
            <a:picLocks noChangeAspect="1"/>
          </p:cNvPicPr>
          <p:nvPr/>
        </p:nvPicPr>
        <p:blipFill>
          <a:blip r:embed="rId4"/>
          <a:stretch>
            <a:fillRect/>
          </a:stretch>
        </p:blipFill>
        <p:spPr>
          <a:xfrm>
            <a:off x="10598519" y="12510664"/>
            <a:ext cx="3186962" cy="957025"/>
          </a:xfrm>
          <a:prstGeom prst="rect">
            <a:avLst/>
          </a:prstGeom>
          <a:ln w="12700">
            <a:miter lim="400000"/>
          </a:ln>
        </p:spPr>
      </p:pic>
      <p:pic>
        <p:nvPicPr>
          <p:cNvPr id="179" name="Image" descr="Image"/>
          <p:cNvPicPr>
            <a:picLocks noChangeAspect="1"/>
          </p:cNvPicPr>
          <p:nvPr/>
        </p:nvPicPr>
        <p:blipFill>
          <a:blip r:embed="rId5"/>
          <a:stretch>
            <a:fillRect/>
          </a:stretch>
        </p:blipFill>
        <p:spPr>
          <a:xfrm>
            <a:off x="7880493" y="4934838"/>
            <a:ext cx="9290651" cy="7343089"/>
          </a:xfrm>
          <a:prstGeom prst="rect">
            <a:avLst/>
          </a:prstGeom>
          <a:ln w="12700">
            <a:miter lim="400000"/>
          </a:ln>
        </p:spPr>
      </p:pic>
      <p:pic>
        <p:nvPicPr>
          <p:cNvPr id="180" name="PDK_Poll_logo_Magnum_BlkBlue.png" descr="PDK_Poll_logo_Magnum_BlkBlue.png"/>
          <p:cNvPicPr>
            <a:picLocks noChangeAspect="1"/>
          </p:cNvPicPr>
          <p:nvPr/>
        </p:nvPicPr>
        <p:blipFill>
          <a:blip r:embed="rId6"/>
          <a:stretch>
            <a:fillRect/>
          </a:stretch>
        </p:blipFill>
        <p:spPr>
          <a:xfrm>
            <a:off x="1011369" y="9483722"/>
            <a:ext cx="4981963" cy="1003899"/>
          </a:xfrm>
          <a:prstGeom prst="rect">
            <a:avLst/>
          </a:prstGeom>
          <a:ln w="12700">
            <a:miter lim="400000"/>
          </a:ln>
        </p:spPr>
      </p:pic>
      <p:pic>
        <p:nvPicPr>
          <p:cNvPr id="181" name="pasted-movie.png" descr="pasted-movie.png"/>
          <p:cNvPicPr>
            <a:picLocks noChangeAspect="1"/>
          </p:cNvPicPr>
          <p:nvPr/>
        </p:nvPicPr>
        <p:blipFill>
          <a:blip r:embed="rId7"/>
          <a:stretch>
            <a:fillRect/>
          </a:stretch>
        </p:blipFill>
        <p:spPr>
          <a:xfrm>
            <a:off x="18643600" y="9387842"/>
            <a:ext cx="4887770" cy="1195658"/>
          </a:xfrm>
          <a:prstGeom prst="rect">
            <a:avLst/>
          </a:prstGeom>
          <a:ln w="12700">
            <a:miter lim="400000"/>
          </a:ln>
        </p:spPr>
      </p:pic>
      <p:pic>
        <p:nvPicPr>
          <p:cNvPr id="182" name="edrising300.png" descr="edrising300.png"/>
          <p:cNvPicPr>
            <a:picLocks noChangeAspect="1"/>
          </p:cNvPicPr>
          <p:nvPr/>
        </p:nvPicPr>
        <p:blipFill>
          <a:blip r:embed="rId8"/>
          <a:stretch>
            <a:fillRect/>
          </a:stretch>
        </p:blipFill>
        <p:spPr>
          <a:xfrm>
            <a:off x="10620818" y="481806"/>
            <a:ext cx="3810001" cy="3810001"/>
          </a:xfrm>
          <a:prstGeom prst="rect">
            <a:avLst/>
          </a:prstGeom>
          <a:ln w="12700">
            <a:miter lim="400000"/>
          </a:ln>
        </p:spPr>
      </p:pic>
      <p:pic>
        <p:nvPicPr>
          <p:cNvPr id="183" name="PLT Logo_blue.png" descr="PLT Logo_blue.png"/>
          <p:cNvPicPr>
            <a:picLocks noChangeAspect="1"/>
          </p:cNvPicPr>
          <p:nvPr/>
        </p:nvPicPr>
        <p:blipFill>
          <a:blip r:embed="rId9"/>
          <a:stretch>
            <a:fillRect/>
          </a:stretch>
        </p:blipFill>
        <p:spPr>
          <a:xfrm>
            <a:off x="1613892" y="1834885"/>
            <a:ext cx="4393672" cy="4393672"/>
          </a:xfrm>
          <a:prstGeom prst="rect">
            <a:avLst/>
          </a:prstGeom>
          <a:ln w="12700">
            <a:miter lim="400000"/>
          </a:ln>
        </p:spPr>
      </p:pic>
      <p:pic>
        <p:nvPicPr>
          <p:cNvPr id="184" name="Image" descr="Image"/>
          <p:cNvPicPr>
            <a:picLocks noChangeAspect="1"/>
          </p:cNvPicPr>
          <p:nvPr/>
        </p:nvPicPr>
        <p:blipFill>
          <a:blip r:embed="rId10"/>
          <a:stretch>
            <a:fillRect/>
          </a:stretch>
        </p:blipFill>
        <p:spPr>
          <a:xfrm>
            <a:off x="18890649" y="6243017"/>
            <a:ext cx="4393672" cy="1229966"/>
          </a:xfrm>
          <a:prstGeom prst="rect">
            <a:avLst/>
          </a:prstGeom>
          <a:ln w="12700">
            <a:miter lim="400000"/>
          </a:ln>
        </p:spPr>
      </p:pic>
      <p:pic>
        <p:nvPicPr>
          <p:cNvPr id="185" name="scholarships_big.png" descr="scholarships_big.png"/>
          <p:cNvPicPr>
            <a:picLocks noChangeAspect="1"/>
          </p:cNvPicPr>
          <p:nvPr/>
        </p:nvPicPr>
        <p:blipFill>
          <a:blip r:embed="rId11"/>
          <a:stretch>
            <a:fillRect/>
          </a:stretch>
        </p:blipFill>
        <p:spPr>
          <a:xfrm>
            <a:off x="5720027" y="607534"/>
            <a:ext cx="4981962" cy="3558545"/>
          </a:xfrm>
          <a:prstGeom prst="rect">
            <a:avLst/>
          </a:prstGeom>
          <a:ln w="12700">
            <a:miter lim="400000"/>
          </a:ln>
        </p:spPr>
      </p:pic>
      <p:pic>
        <p:nvPicPr>
          <p:cNvPr id="186" name="pasted-movie.png" descr="pasted-movie.png"/>
          <p:cNvPicPr>
            <a:picLocks noChangeAspect="1"/>
          </p:cNvPicPr>
          <p:nvPr/>
        </p:nvPicPr>
        <p:blipFill>
          <a:blip r:embed="rId12"/>
          <a:srcRect r="71034" b="60591"/>
          <a:stretch>
            <a:fillRect/>
          </a:stretch>
        </p:blipFill>
        <p:spPr>
          <a:xfrm>
            <a:off x="17753139" y="886883"/>
            <a:ext cx="6668738" cy="3979622"/>
          </a:xfrm>
          <a:prstGeom prst="rect">
            <a:avLst/>
          </a:prstGeom>
          <a:ln w="12700">
            <a:miter lim="400000"/>
          </a:ln>
        </p:spPr>
      </p:pic>
      <p:pic>
        <p:nvPicPr>
          <p:cNvPr id="187" name="node 3.png" descr="node 3.png"/>
          <p:cNvPicPr>
            <a:picLocks noChangeAspect="1"/>
          </p:cNvPicPr>
          <p:nvPr/>
        </p:nvPicPr>
        <p:blipFill>
          <a:blip r:embed="rId13"/>
          <a:srcRect l="14394" t="35391" r="14394" b="35391"/>
          <a:stretch>
            <a:fillRect/>
          </a:stretch>
        </p:blipFill>
        <p:spPr>
          <a:xfrm>
            <a:off x="2044885" y="6675093"/>
            <a:ext cx="4521847" cy="1855299"/>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42642573.jpg" descr="42642573.jpg"/>
          <p:cNvPicPr>
            <a:picLocks noChangeAspect="1"/>
          </p:cNvPicPr>
          <p:nvPr/>
        </p:nvPicPr>
        <p:blipFill>
          <a:blip r:embed="rId3">
            <a:alphaModFix amt="35607"/>
          </a:blip>
          <a:stretch>
            <a:fillRect/>
          </a:stretch>
        </p:blipFill>
        <p:spPr>
          <a:xfrm>
            <a:off x="-614999" y="-135333"/>
            <a:ext cx="26287488" cy="16606834"/>
          </a:xfrm>
          <a:prstGeom prst="rect">
            <a:avLst/>
          </a:prstGeom>
          <a:ln w="12700">
            <a:miter lim="400000"/>
          </a:ln>
        </p:spPr>
      </p:pic>
      <p:sp>
        <p:nvSpPr>
          <p:cNvPr id="192" name="Rectangle"/>
          <p:cNvSpPr/>
          <p:nvPr/>
        </p:nvSpPr>
        <p:spPr>
          <a:xfrm rot="5400000">
            <a:off x="11372519" y="803010"/>
            <a:ext cx="1761597" cy="24649180"/>
          </a:xfrm>
          <a:prstGeom prst="rect">
            <a:avLst/>
          </a:prstGeom>
          <a:solidFill>
            <a:srgbClr val="44235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93" name="EdRising_PDK_logo_white.png" descr="EdRising_PDK_logo_white.png"/>
          <p:cNvPicPr>
            <a:picLocks noChangeAspect="1"/>
          </p:cNvPicPr>
          <p:nvPr/>
        </p:nvPicPr>
        <p:blipFill>
          <a:blip r:embed="rId4"/>
          <a:stretch>
            <a:fillRect/>
          </a:stretch>
        </p:blipFill>
        <p:spPr>
          <a:xfrm>
            <a:off x="10598518" y="12510664"/>
            <a:ext cx="3186963" cy="957025"/>
          </a:xfrm>
          <a:prstGeom prst="rect">
            <a:avLst/>
          </a:prstGeom>
          <a:ln w="12700">
            <a:miter lim="400000"/>
          </a:ln>
        </p:spPr>
      </p:pic>
      <p:sp>
        <p:nvSpPr>
          <p:cNvPr id="194" name="Core Values"/>
          <p:cNvSpPr txBox="1"/>
          <p:nvPr/>
        </p:nvSpPr>
        <p:spPr>
          <a:xfrm>
            <a:off x="9461400" y="941438"/>
            <a:ext cx="5461200" cy="1257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a:defRPr sz="8000">
                <a:solidFill>
                  <a:srgbClr val="183C5B"/>
                </a:solidFill>
                <a:latin typeface="Georgia"/>
                <a:ea typeface="Georgia"/>
                <a:cs typeface="Georgia"/>
                <a:sym typeface="Georgia"/>
              </a:defRPr>
            </a:lvl1pPr>
          </a:lstStyle>
          <a:p>
            <a:r>
              <a:t>Core Values</a:t>
            </a:r>
          </a:p>
        </p:txBody>
      </p:sp>
      <p:sp>
        <p:nvSpPr>
          <p:cNvPr id="195" name="Community…"/>
          <p:cNvSpPr txBox="1"/>
          <p:nvPr/>
        </p:nvSpPr>
        <p:spPr>
          <a:xfrm>
            <a:off x="10694342" y="3981172"/>
            <a:ext cx="2995316" cy="5753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ctr">
              <a:defRPr>
                <a:solidFill>
                  <a:srgbClr val="183C5B"/>
                </a:solidFill>
                <a:latin typeface="Calibri"/>
                <a:ea typeface="Calibri"/>
                <a:cs typeface="Calibri"/>
                <a:sym typeface="Calibri"/>
              </a:defRPr>
            </a:pPr>
            <a:r>
              <a:t>Community</a:t>
            </a:r>
          </a:p>
          <a:p>
            <a:pPr algn="ctr">
              <a:defRPr>
                <a:solidFill>
                  <a:srgbClr val="183C5B"/>
                </a:solidFill>
                <a:latin typeface="Calibri"/>
                <a:ea typeface="Calibri"/>
                <a:cs typeface="Calibri"/>
                <a:sym typeface="Calibri"/>
              </a:defRPr>
            </a:pPr>
            <a:r>
              <a:t>Service</a:t>
            </a:r>
          </a:p>
          <a:p>
            <a:pPr algn="ctr">
              <a:defRPr>
                <a:solidFill>
                  <a:srgbClr val="183C5B"/>
                </a:solidFill>
                <a:latin typeface="Calibri"/>
                <a:ea typeface="Calibri"/>
                <a:cs typeface="Calibri"/>
                <a:sym typeface="Calibri"/>
              </a:defRPr>
            </a:pPr>
            <a:r>
              <a:t>Excellence</a:t>
            </a:r>
          </a:p>
          <a:p>
            <a:pPr algn="ctr">
              <a:defRPr>
                <a:solidFill>
                  <a:srgbClr val="183C5B"/>
                </a:solidFill>
                <a:latin typeface="Calibri"/>
                <a:ea typeface="Calibri"/>
                <a:cs typeface="Calibri"/>
                <a:sym typeface="Calibri"/>
              </a:defRPr>
            </a:pPr>
            <a:r>
              <a:t>Optimism</a:t>
            </a:r>
          </a:p>
          <a:p>
            <a:pPr algn="ctr">
              <a:defRPr>
                <a:solidFill>
                  <a:srgbClr val="183C5B"/>
                </a:solidFill>
                <a:latin typeface="Calibri"/>
                <a:ea typeface="Calibri"/>
                <a:cs typeface="Calibri"/>
                <a:sym typeface="Calibri"/>
              </a:defRPr>
            </a:pPr>
            <a:r>
              <a:t>Leadership</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Rectangle"/>
          <p:cNvSpPr/>
          <p:nvPr/>
        </p:nvSpPr>
        <p:spPr>
          <a:xfrm rot="5400000">
            <a:off x="11372519" y="803010"/>
            <a:ext cx="1761597" cy="24649180"/>
          </a:xfrm>
          <a:prstGeom prst="rect">
            <a:avLst/>
          </a:prstGeom>
          <a:solidFill>
            <a:srgbClr val="44235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00" name="EdRising_PDK_logo_white.png" descr="EdRising_PDK_logo_white.png"/>
          <p:cNvPicPr>
            <a:picLocks noChangeAspect="1"/>
          </p:cNvPicPr>
          <p:nvPr/>
        </p:nvPicPr>
        <p:blipFill>
          <a:blip r:embed="rId3"/>
          <a:stretch>
            <a:fillRect/>
          </a:stretch>
        </p:blipFill>
        <p:spPr>
          <a:xfrm>
            <a:off x="10598518" y="12510664"/>
            <a:ext cx="3186963" cy="957025"/>
          </a:xfrm>
          <a:prstGeom prst="rect">
            <a:avLst/>
          </a:prstGeom>
          <a:ln w="12700">
            <a:miter lim="400000"/>
          </a:ln>
        </p:spPr>
      </p:pic>
      <p:sp>
        <p:nvSpPr>
          <p:cNvPr id="201" name="Early History"/>
          <p:cNvSpPr txBox="1"/>
          <p:nvPr/>
        </p:nvSpPr>
        <p:spPr>
          <a:xfrm>
            <a:off x="9131250" y="925129"/>
            <a:ext cx="6121500" cy="1257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a:defRPr sz="8000">
                <a:solidFill>
                  <a:srgbClr val="183C5B"/>
                </a:solidFill>
                <a:latin typeface="Georgia"/>
                <a:ea typeface="Georgia"/>
                <a:cs typeface="Georgia"/>
                <a:sym typeface="Georgia"/>
              </a:defRPr>
            </a:lvl1pPr>
          </a:lstStyle>
          <a:p>
            <a:r>
              <a:t>Early History</a:t>
            </a:r>
          </a:p>
        </p:txBody>
      </p:sp>
      <p:pic>
        <p:nvPicPr>
          <p:cNvPr id="202" name="Screenshot 2025-08-07 at 08.46.18.png" descr="Screenshot 2025-08-07 at 08.46.18.png"/>
          <p:cNvPicPr>
            <a:picLocks noChangeAspect="1"/>
          </p:cNvPicPr>
          <p:nvPr/>
        </p:nvPicPr>
        <p:blipFill>
          <a:blip r:embed="rId4"/>
          <a:stretch>
            <a:fillRect/>
          </a:stretch>
        </p:blipFill>
        <p:spPr>
          <a:xfrm>
            <a:off x="2154937" y="3420399"/>
            <a:ext cx="20598728" cy="8055495"/>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Rectangle"/>
          <p:cNvSpPr/>
          <p:nvPr/>
        </p:nvSpPr>
        <p:spPr>
          <a:xfrm rot="5400000">
            <a:off x="11372519" y="803010"/>
            <a:ext cx="1761597" cy="24649180"/>
          </a:xfrm>
          <a:prstGeom prst="rect">
            <a:avLst/>
          </a:prstGeom>
          <a:solidFill>
            <a:srgbClr val="44235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07" name="EdRising_PDK_logo_white.png" descr="EdRising_PDK_logo_white.png"/>
          <p:cNvPicPr>
            <a:picLocks noChangeAspect="1"/>
          </p:cNvPicPr>
          <p:nvPr/>
        </p:nvPicPr>
        <p:blipFill>
          <a:blip r:embed="rId3"/>
          <a:stretch>
            <a:fillRect/>
          </a:stretch>
        </p:blipFill>
        <p:spPr>
          <a:xfrm>
            <a:off x="10598518" y="12510664"/>
            <a:ext cx="3186963" cy="957025"/>
          </a:xfrm>
          <a:prstGeom prst="rect">
            <a:avLst/>
          </a:prstGeom>
          <a:ln w="12700">
            <a:miter lim="400000"/>
          </a:ln>
        </p:spPr>
      </p:pic>
      <p:sp>
        <p:nvSpPr>
          <p:cNvPr id="208" name="Recent Past"/>
          <p:cNvSpPr txBox="1"/>
          <p:nvPr/>
        </p:nvSpPr>
        <p:spPr>
          <a:xfrm>
            <a:off x="9497863" y="925129"/>
            <a:ext cx="5388274" cy="1257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a:defRPr sz="8000">
                <a:solidFill>
                  <a:srgbClr val="183C5B"/>
                </a:solidFill>
                <a:latin typeface="Georgia"/>
                <a:ea typeface="Georgia"/>
                <a:cs typeface="Georgia"/>
                <a:sym typeface="Georgia"/>
              </a:defRPr>
            </a:lvl1pPr>
          </a:lstStyle>
          <a:p>
            <a:r>
              <a:t>Recent Past</a:t>
            </a:r>
          </a:p>
        </p:txBody>
      </p:sp>
      <p:pic>
        <p:nvPicPr>
          <p:cNvPr id="209" name="Screenshot 2025-08-07 at 08.47.42.png" descr="Screenshot 2025-08-07 at 08.47.42.png"/>
          <p:cNvPicPr>
            <a:picLocks noChangeAspect="1"/>
          </p:cNvPicPr>
          <p:nvPr/>
        </p:nvPicPr>
        <p:blipFill>
          <a:blip r:embed="rId4"/>
          <a:stretch>
            <a:fillRect/>
          </a:stretch>
        </p:blipFill>
        <p:spPr>
          <a:xfrm>
            <a:off x="1374839" y="3162638"/>
            <a:ext cx="21231971" cy="8307155"/>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Rectangle"/>
          <p:cNvSpPr/>
          <p:nvPr/>
        </p:nvSpPr>
        <p:spPr>
          <a:xfrm rot="5400000">
            <a:off x="11372519" y="803010"/>
            <a:ext cx="1761597" cy="24649180"/>
          </a:xfrm>
          <a:prstGeom prst="rect">
            <a:avLst/>
          </a:prstGeom>
          <a:solidFill>
            <a:srgbClr val="44235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14" name="EdRising_PDK_logo_white.png" descr="EdRising_PDK_logo_white.png"/>
          <p:cNvPicPr>
            <a:picLocks noChangeAspect="1"/>
          </p:cNvPicPr>
          <p:nvPr/>
        </p:nvPicPr>
        <p:blipFill>
          <a:blip r:embed="rId2"/>
          <a:stretch>
            <a:fillRect/>
          </a:stretch>
        </p:blipFill>
        <p:spPr>
          <a:xfrm>
            <a:off x="10598518" y="12510664"/>
            <a:ext cx="3186963" cy="957025"/>
          </a:xfrm>
          <a:prstGeom prst="rect">
            <a:avLst/>
          </a:prstGeom>
          <a:ln w="12700">
            <a:miter lim="400000"/>
          </a:ln>
        </p:spPr>
      </p:pic>
      <p:sp>
        <p:nvSpPr>
          <p:cNvPr id="215" name="And even more recently…"/>
          <p:cNvSpPr txBox="1"/>
          <p:nvPr/>
        </p:nvSpPr>
        <p:spPr>
          <a:xfrm>
            <a:off x="6405215" y="925129"/>
            <a:ext cx="11573570" cy="1257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a:defRPr sz="8000">
                <a:solidFill>
                  <a:srgbClr val="183C5B"/>
                </a:solidFill>
                <a:latin typeface="Georgia"/>
                <a:ea typeface="Georgia"/>
                <a:cs typeface="Georgia"/>
                <a:sym typeface="Georgia"/>
              </a:defRPr>
            </a:lvl1pPr>
          </a:lstStyle>
          <a:p>
            <a:r>
              <a:t>And even more recently…</a:t>
            </a:r>
          </a:p>
        </p:txBody>
      </p:sp>
      <p:pic>
        <p:nvPicPr>
          <p:cNvPr id="216" name="pasted-movie.png" descr="pasted-movie.png"/>
          <p:cNvPicPr>
            <a:picLocks noChangeAspect="1"/>
          </p:cNvPicPr>
          <p:nvPr/>
        </p:nvPicPr>
        <p:blipFill>
          <a:blip r:embed="rId3"/>
          <a:stretch>
            <a:fillRect/>
          </a:stretch>
        </p:blipFill>
        <p:spPr>
          <a:xfrm>
            <a:off x="2079240" y="2917097"/>
            <a:ext cx="20348156" cy="7881806"/>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IMG_7763.jpeg" descr="IMG_7763.jpeg"/>
          <p:cNvPicPr>
            <a:picLocks noChangeAspect="1"/>
          </p:cNvPicPr>
          <p:nvPr/>
        </p:nvPicPr>
        <p:blipFill>
          <a:blip r:embed="rId2"/>
          <a:stretch>
            <a:fillRect/>
          </a:stretch>
        </p:blipFill>
        <p:spPr>
          <a:xfrm>
            <a:off x="-2737193" y="-991992"/>
            <a:ext cx="11140926" cy="13716001"/>
          </a:xfrm>
          <a:prstGeom prst="rect">
            <a:avLst/>
          </a:prstGeom>
          <a:ln w="12700">
            <a:miter lim="400000"/>
          </a:ln>
        </p:spPr>
      </p:pic>
      <p:sp>
        <p:nvSpPr>
          <p:cNvPr id="219" name="Rectangle"/>
          <p:cNvSpPr/>
          <p:nvPr/>
        </p:nvSpPr>
        <p:spPr>
          <a:xfrm rot="5400000">
            <a:off x="11372519" y="803010"/>
            <a:ext cx="1761597" cy="24649180"/>
          </a:xfrm>
          <a:prstGeom prst="rect">
            <a:avLst/>
          </a:prstGeom>
          <a:solidFill>
            <a:srgbClr val="44235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20" name="EdRising_PDK_logo_white.png" descr="EdRising_PDK_logo_white.png"/>
          <p:cNvPicPr>
            <a:picLocks noChangeAspect="1"/>
          </p:cNvPicPr>
          <p:nvPr/>
        </p:nvPicPr>
        <p:blipFill>
          <a:blip r:embed="rId3"/>
          <a:stretch>
            <a:fillRect/>
          </a:stretch>
        </p:blipFill>
        <p:spPr>
          <a:xfrm>
            <a:off x="10598518" y="12510664"/>
            <a:ext cx="3186963" cy="957025"/>
          </a:xfrm>
          <a:prstGeom prst="rect">
            <a:avLst/>
          </a:prstGeom>
          <a:ln w="12700">
            <a:miter lim="400000"/>
          </a:ln>
        </p:spPr>
      </p:pic>
      <p:sp>
        <p:nvSpPr>
          <p:cNvPr id="221" name="PDK Today"/>
          <p:cNvSpPr txBox="1"/>
          <p:nvPr/>
        </p:nvSpPr>
        <p:spPr>
          <a:xfrm>
            <a:off x="9583439" y="925129"/>
            <a:ext cx="5217122" cy="1257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a:defRPr sz="8000">
                <a:solidFill>
                  <a:srgbClr val="183C5B"/>
                </a:solidFill>
                <a:latin typeface="Georgia"/>
                <a:ea typeface="Georgia"/>
                <a:cs typeface="Georgia"/>
                <a:sym typeface="Georgia"/>
              </a:defRPr>
            </a:lvl1pPr>
          </a:lstStyle>
          <a:p>
            <a:r>
              <a:t>PDK Today</a:t>
            </a:r>
          </a:p>
        </p:txBody>
      </p:sp>
      <p:sp>
        <p:nvSpPr>
          <p:cNvPr id="222" name="From 2023-2025, Dr. James Lane served as a our chief executive officer, setting strategic direction to expand our Educators Rising CTSO to address the national teacher shortage…"/>
          <p:cNvSpPr txBox="1"/>
          <p:nvPr/>
        </p:nvSpPr>
        <p:spPr>
          <a:xfrm>
            <a:off x="9423343" y="2505331"/>
            <a:ext cx="13695758" cy="9181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406400" indent="-406400">
              <a:buSzPct val="100000"/>
              <a:buChar char="•"/>
              <a:defRPr sz="4000">
                <a:solidFill>
                  <a:srgbClr val="183C5B"/>
                </a:solidFill>
                <a:latin typeface="Calibri"/>
                <a:ea typeface="Calibri"/>
                <a:cs typeface="Calibri"/>
                <a:sym typeface="Calibri"/>
              </a:defRPr>
            </a:pPr>
            <a:r>
              <a:t>From 2023-2025, Dr. James Lane served as a our chief executive officer, setting strategic direction to expand our Educators Rising CTSO to address the national teacher shortage</a:t>
            </a:r>
          </a:p>
          <a:p>
            <a:pPr marL="406400" indent="-406400">
              <a:buSzPct val="100000"/>
              <a:buChar char="•"/>
              <a:defRPr sz="4000">
                <a:solidFill>
                  <a:srgbClr val="183C5B"/>
                </a:solidFill>
                <a:latin typeface="Calibri"/>
                <a:ea typeface="Calibri"/>
                <a:cs typeface="Calibri"/>
                <a:sym typeface="Calibri"/>
              </a:defRPr>
            </a:pPr>
            <a:r>
              <a:t>In November, 2024, </a:t>
            </a:r>
            <a:r>
              <a:rPr i="1"/>
              <a:t>There’s Power in Teaching</a:t>
            </a:r>
            <a:r>
              <a:t> podcast launched</a:t>
            </a:r>
          </a:p>
          <a:p>
            <a:pPr marL="406400" indent="-406400">
              <a:buSzPct val="100000"/>
              <a:buChar char="•"/>
              <a:defRPr sz="4000">
                <a:solidFill>
                  <a:srgbClr val="183C5B"/>
                </a:solidFill>
                <a:latin typeface="Calibri"/>
                <a:ea typeface="Calibri"/>
                <a:cs typeface="Calibri"/>
                <a:sym typeface="Calibri"/>
              </a:defRPr>
            </a:pPr>
            <a:r>
              <a:t>In Summer 2025, PDK Board launched national search for next CEO</a:t>
            </a:r>
          </a:p>
          <a:p>
            <a:pPr marL="406400" indent="-406400">
              <a:buSzPct val="100000"/>
              <a:buChar char="•"/>
              <a:defRPr sz="4000">
                <a:solidFill>
                  <a:srgbClr val="183C5B"/>
                </a:solidFill>
                <a:latin typeface="Calibri"/>
                <a:ea typeface="Calibri"/>
                <a:cs typeface="Calibri"/>
                <a:sym typeface="Calibri"/>
              </a:defRPr>
            </a:pPr>
            <a:r>
              <a:t>In Summer 2025, Dr. John Ramos, Sr. serves as transitional chief executive</a:t>
            </a:r>
          </a:p>
          <a:p>
            <a:pPr marL="406400" indent="-406400">
              <a:buSzPct val="100000"/>
              <a:buChar char="•"/>
              <a:defRPr sz="4000">
                <a:solidFill>
                  <a:srgbClr val="183C5B"/>
                </a:solidFill>
                <a:latin typeface="Calibri"/>
                <a:ea typeface="Calibri"/>
                <a:cs typeface="Calibri"/>
                <a:sym typeface="Calibri"/>
              </a:defRPr>
            </a:pPr>
            <a:r>
              <a:t>In 2025, PDK celebrates ten years of Educators Rising with congressional support in Washington, D.C. and hosts biggest yet EdRising Conference in Orlando</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Rectangle"/>
          <p:cNvSpPr/>
          <p:nvPr/>
        </p:nvSpPr>
        <p:spPr>
          <a:xfrm rot="5400000">
            <a:off x="11372519" y="803010"/>
            <a:ext cx="1761597" cy="24649180"/>
          </a:xfrm>
          <a:prstGeom prst="rect">
            <a:avLst/>
          </a:prstGeom>
          <a:solidFill>
            <a:srgbClr val="44235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25" name="EdRising_PDK_logo_white.png" descr="EdRising_PDK_logo_white.png"/>
          <p:cNvPicPr>
            <a:picLocks noChangeAspect="1"/>
          </p:cNvPicPr>
          <p:nvPr/>
        </p:nvPicPr>
        <p:blipFill>
          <a:blip r:embed="rId2"/>
          <a:stretch>
            <a:fillRect/>
          </a:stretch>
        </p:blipFill>
        <p:spPr>
          <a:xfrm>
            <a:off x="10598518" y="12510664"/>
            <a:ext cx="3186963" cy="957025"/>
          </a:xfrm>
          <a:prstGeom prst="rect">
            <a:avLst/>
          </a:prstGeom>
          <a:ln w="12700">
            <a:miter lim="400000"/>
          </a:ln>
        </p:spPr>
      </p:pic>
      <p:sp>
        <p:nvSpPr>
          <p:cNvPr id="226" name="PDK Association"/>
          <p:cNvSpPr txBox="1"/>
          <p:nvPr/>
        </p:nvSpPr>
        <p:spPr>
          <a:xfrm>
            <a:off x="8381900" y="925129"/>
            <a:ext cx="7620200" cy="1257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a:defRPr sz="8000">
                <a:solidFill>
                  <a:srgbClr val="183C5B"/>
                </a:solidFill>
                <a:latin typeface="Georgia"/>
                <a:ea typeface="Georgia"/>
                <a:cs typeface="Georgia"/>
                <a:sym typeface="Georgia"/>
              </a:defRPr>
            </a:lvl1pPr>
          </a:lstStyle>
          <a:p>
            <a:r>
              <a:t>PDK Association</a:t>
            </a:r>
          </a:p>
        </p:txBody>
      </p:sp>
      <p:sp>
        <p:nvSpPr>
          <p:cNvPr id="227" name="Founded upon the core values of research, service, and leadership…"/>
          <p:cNvSpPr txBox="1"/>
          <p:nvPr/>
        </p:nvSpPr>
        <p:spPr>
          <a:xfrm>
            <a:off x="5405438" y="3549117"/>
            <a:ext cx="13695759" cy="57539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406400" indent="-406400">
              <a:buSzPct val="100000"/>
              <a:buChar char="•"/>
              <a:defRPr sz="4000">
                <a:solidFill>
                  <a:srgbClr val="183C5B"/>
                </a:solidFill>
                <a:latin typeface="Calibri"/>
                <a:ea typeface="Calibri"/>
                <a:cs typeface="Calibri"/>
                <a:sym typeface="Calibri"/>
              </a:defRPr>
            </a:pPr>
            <a:r>
              <a:t>Founded upon the core values of research, service, and leadership</a:t>
            </a:r>
          </a:p>
          <a:p>
            <a:pPr marL="406400" indent="-406400">
              <a:buSzPct val="100000"/>
              <a:buChar char="•"/>
              <a:defRPr sz="4000">
                <a:solidFill>
                  <a:srgbClr val="183C5B"/>
                </a:solidFill>
                <a:latin typeface="Calibri"/>
                <a:ea typeface="Calibri"/>
                <a:cs typeface="Calibri"/>
                <a:sym typeface="Calibri"/>
              </a:defRPr>
            </a:pPr>
            <a:r>
              <a:t>Committed to growing and connecting leaders in education</a:t>
            </a:r>
          </a:p>
          <a:p>
            <a:pPr marL="406400" indent="-406400">
              <a:buSzPct val="100000"/>
              <a:buChar char="•"/>
              <a:defRPr sz="4000">
                <a:solidFill>
                  <a:srgbClr val="183C5B"/>
                </a:solidFill>
                <a:latin typeface="Calibri"/>
                <a:ea typeface="Calibri"/>
                <a:cs typeface="Calibri"/>
                <a:sym typeface="Calibri"/>
              </a:defRPr>
            </a:pPr>
            <a:r>
              <a:t>Members can join individually as at-large members, but have the opportunity to join their local PDK chapter</a:t>
            </a:r>
          </a:p>
          <a:p>
            <a:pPr marL="406400" indent="-406400">
              <a:buSzPct val="100000"/>
              <a:buChar char="•"/>
              <a:defRPr sz="4000">
                <a:solidFill>
                  <a:srgbClr val="183C5B"/>
                </a:solidFill>
                <a:latin typeface="Calibri"/>
                <a:ea typeface="Calibri"/>
                <a:cs typeface="Calibri"/>
                <a:sym typeface="Calibri"/>
              </a:defRPr>
            </a:pPr>
            <a:r>
              <a:t>Part of the continuum of membership supports offered by PDK to current and aspiring educators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Image" descr="Image"/>
          <p:cNvPicPr>
            <a:picLocks noChangeAspect="1"/>
          </p:cNvPicPr>
          <p:nvPr/>
        </p:nvPicPr>
        <p:blipFill>
          <a:blip r:embed="rId2"/>
          <a:srcRect l="21046"/>
          <a:stretch>
            <a:fillRect/>
          </a:stretch>
        </p:blipFill>
        <p:spPr>
          <a:xfrm>
            <a:off x="4020344" y="981471"/>
            <a:ext cx="16466053" cy="11752910"/>
          </a:xfrm>
          <a:prstGeom prst="rect">
            <a:avLst/>
          </a:prstGeom>
          <a:ln w="12700">
            <a:miter lim="400000"/>
          </a:ln>
        </p:spPr>
      </p:pic>
      <p:sp>
        <p:nvSpPr>
          <p:cNvPr id="230" name="Rectangle"/>
          <p:cNvSpPr/>
          <p:nvPr/>
        </p:nvSpPr>
        <p:spPr>
          <a:xfrm rot="5400000">
            <a:off x="11372519" y="803010"/>
            <a:ext cx="1761597" cy="24649180"/>
          </a:xfrm>
          <a:prstGeom prst="rect">
            <a:avLst/>
          </a:prstGeom>
          <a:solidFill>
            <a:srgbClr val="44235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31" name="EdRising_PDK_logo_white.png" descr="EdRising_PDK_logo_white.png"/>
          <p:cNvPicPr>
            <a:picLocks noChangeAspect="1"/>
          </p:cNvPicPr>
          <p:nvPr/>
        </p:nvPicPr>
        <p:blipFill>
          <a:blip r:embed="rId3"/>
          <a:stretch>
            <a:fillRect/>
          </a:stretch>
        </p:blipFill>
        <p:spPr>
          <a:xfrm>
            <a:off x="10598518" y="12510664"/>
            <a:ext cx="3186963" cy="957025"/>
          </a:xfrm>
          <a:prstGeom prst="rect">
            <a:avLst/>
          </a:prstGeom>
          <a:ln w="12700">
            <a:miter lim="400000"/>
          </a:ln>
        </p:spPr>
      </p:pic>
      <p:sp>
        <p:nvSpPr>
          <p:cNvPr id="232" name="PDK Association"/>
          <p:cNvSpPr txBox="1"/>
          <p:nvPr/>
        </p:nvSpPr>
        <p:spPr>
          <a:xfrm>
            <a:off x="8381900" y="925129"/>
            <a:ext cx="7620200" cy="1257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a:defRPr sz="8000">
                <a:solidFill>
                  <a:srgbClr val="183C5B"/>
                </a:solidFill>
                <a:latin typeface="Georgia"/>
                <a:ea typeface="Georgia"/>
                <a:cs typeface="Georgia"/>
                <a:sym typeface="Georgia"/>
              </a:defRPr>
            </a:lvl1pPr>
          </a:lstStyle>
          <a:p>
            <a:r>
              <a:t>PDK Association</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13</Slides>
  <Notes>6</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modified xsi:type="dcterms:W3CDTF">2025-08-07T13:33:51Z</dcterms:modified>
</cp:coreProperties>
</file>