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10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6A356"/>
            </a:gs>
            <a:gs pos="100000">
              <a:srgbClr val="E5D8B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"/>
          <p:cNvSpPr/>
          <p:nvPr/>
        </p:nvSpPr>
        <p:spPr>
          <a:xfrm rot="19863248">
            <a:off x="-3031067" y="6223000"/>
            <a:ext cx="31157004" cy="1270000"/>
          </a:xfrm>
          <a:prstGeom prst="rect">
            <a:avLst/>
          </a:prstGeom>
          <a:solidFill>
            <a:srgbClr val="4423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2" name="Rectangle"/>
          <p:cNvSpPr/>
          <p:nvPr/>
        </p:nvSpPr>
        <p:spPr>
          <a:xfrm>
            <a:off x="630238" y="629046"/>
            <a:ext cx="23123525" cy="12457908"/>
          </a:xfrm>
          <a:prstGeom prst="rect">
            <a:avLst/>
          </a:prstGeom>
          <a:solidFill>
            <a:srgbClr val="E5D8BA">
              <a:alpha val="50000"/>
            </a:srgbClr>
          </a:solidFill>
          <a:ln w="12700">
            <a:solidFill>
              <a:srgbClr val="C6A35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288" y="3174163"/>
            <a:ext cx="7253424" cy="7367674"/>
          </a:xfrm>
          <a:prstGeom prst="rect">
            <a:avLst/>
          </a:prstGeom>
          <a:ln w="12700">
            <a:miter lim="400000"/>
          </a:ln>
          <a:effectLst>
            <a:outerShdw blurRad="3810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6A356"/>
            </a:gs>
            <a:gs pos="100000">
              <a:srgbClr val="E5D8B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"/>
          <p:cNvSpPr/>
          <p:nvPr/>
        </p:nvSpPr>
        <p:spPr>
          <a:xfrm rot="16200000">
            <a:off x="-11964081" y="6697790"/>
            <a:ext cx="24892086" cy="1014635"/>
          </a:xfrm>
          <a:prstGeom prst="rect">
            <a:avLst/>
          </a:prstGeom>
          <a:solidFill>
            <a:srgbClr val="4423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Rectangle"/>
          <p:cNvSpPr/>
          <p:nvPr/>
        </p:nvSpPr>
        <p:spPr>
          <a:xfrm>
            <a:off x="1535312" y="629046"/>
            <a:ext cx="24499026" cy="12457908"/>
          </a:xfrm>
          <a:prstGeom prst="rect">
            <a:avLst/>
          </a:prstGeom>
          <a:solidFill>
            <a:srgbClr val="FFFFFF">
              <a:alpha val="90709"/>
            </a:srgbClr>
          </a:solidFill>
          <a:ln w="12700">
            <a:solidFill>
              <a:srgbClr val="C6A35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7" name="Vision"/>
          <p:cNvSpPr txBox="1"/>
          <p:nvPr/>
        </p:nvSpPr>
        <p:spPr>
          <a:xfrm>
            <a:off x="2144285" y="11715287"/>
            <a:ext cx="1672233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Vision</a:t>
            </a:r>
          </a:p>
        </p:txBody>
      </p:sp>
      <p:pic>
        <p:nvPicPr>
          <p:cNvPr id="178" name="EdRising_PDK_logo_gold.png" descr="EdRising_PDK_log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903" y="1083799"/>
            <a:ext cx="2606961" cy="78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o eliminate the teacher shortage by reimagining educator pathways"/>
          <p:cNvSpPr txBox="1"/>
          <p:nvPr/>
        </p:nvSpPr>
        <p:spPr>
          <a:xfrm>
            <a:off x="2033686" y="5673080"/>
            <a:ext cx="20316628" cy="236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1600"/>
              </a:spcBef>
              <a:defRPr sz="8000" i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To eliminate the teacher shortage by reimagining educator pathways</a:t>
            </a:r>
          </a:p>
        </p:txBody>
      </p:sp>
      <p:sp>
        <p:nvSpPr>
          <p:cNvPr id="180" name="A vision articulates why the organization exists"/>
          <p:cNvSpPr txBox="1"/>
          <p:nvPr/>
        </p:nvSpPr>
        <p:spPr>
          <a:xfrm>
            <a:off x="1981434" y="1225170"/>
            <a:ext cx="7286328" cy="500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 vision articulates why the organization exists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6A356"/>
            </a:gs>
            <a:gs pos="100000">
              <a:srgbClr val="E5D8B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"/>
          <p:cNvSpPr/>
          <p:nvPr/>
        </p:nvSpPr>
        <p:spPr>
          <a:xfrm rot="16200000">
            <a:off x="-11964081" y="6697790"/>
            <a:ext cx="24892086" cy="1014635"/>
          </a:xfrm>
          <a:prstGeom prst="rect">
            <a:avLst/>
          </a:prstGeom>
          <a:solidFill>
            <a:srgbClr val="4423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" name="Rectangle"/>
          <p:cNvSpPr/>
          <p:nvPr/>
        </p:nvSpPr>
        <p:spPr>
          <a:xfrm>
            <a:off x="1535312" y="629046"/>
            <a:ext cx="24499026" cy="12457908"/>
          </a:xfrm>
          <a:prstGeom prst="rect">
            <a:avLst/>
          </a:prstGeom>
          <a:solidFill>
            <a:srgbClr val="FFFFFF">
              <a:alpha val="90709"/>
            </a:srgbClr>
          </a:solidFill>
          <a:ln w="12700">
            <a:solidFill>
              <a:srgbClr val="C6A35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" name="Mission"/>
          <p:cNvSpPr txBox="1"/>
          <p:nvPr/>
        </p:nvSpPr>
        <p:spPr>
          <a:xfrm>
            <a:off x="2144285" y="11715287"/>
            <a:ext cx="2087761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Mission</a:t>
            </a:r>
          </a:p>
        </p:txBody>
      </p:sp>
      <p:pic>
        <p:nvPicPr>
          <p:cNvPr id="185" name="EdRising_PDK_logo_gold.png" descr="EdRising_PDK_log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903" y="1083799"/>
            <a:ext cx="2606961" cy="78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o inspire and grow current and rising educators to become community leaders and advocates for high quality education"/>
          <p:cNvSpPr txBox="1"/>
          <p:nvPr/>
        </p:nvSpPr>
        <p:spPr>
          <a:xfrm>
            <a:off x="2033686" y="5095230"/>
            <a:ext cx="20316628" cy="3525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1600"/>
              </a:spcBef>
              <a:defRPr sz="8000" i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To inspire and grow current and rising educators to become community leaders and advocates for high quality education</a:t>
            </a:r>
          </a:p>
        </p:txBody>
      </p:sp>
      <p:sp>
        <p:nvSpPr>
          <p:cNvPr id="187" name="A mission articulates what employees do on a daily basis…"/>
          <p:cNvSpPr txBox="1"/>
          <p:nvPr/>
        </p:nvSpPr>
        <p:spPr>
          <a:xfrm>
            <a:off x="2218694" y="1057851"/>
            <a:ext cx="8844001" cy="942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spcBef>
                <a:spcPts val="0"/>
              </a:spcBef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A mission articulates what employees do on a daily basis</a:t>
            </a:r>
          </a:p>
          <a:p>
            <a:pPr>
              <a:spcBef>
                <a:spcPts val="0"/>
              </a:spcBef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to realize the vision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6A356"/>
            </a:gs>
            <a:gs pos="100000">
              <a:srgbClr val="E5D8B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"/>
          <p:cNvSpPr/>
          <p:nvPr/>
        </p:nvSpPr>
        <p:spPr>
          <a:xfrm rot="16200000">
            <a:off x="-11964081" y="6697790"/>
            <a:ext cx="24892086" cy="1014635"/>
          </a:xfrm>
          <a:prstGeom prst="rect">
            <a:avLst/>
          </a:prstGeom>
          <a:solidFill>
            <a:srgbClr val="4423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0" name="Rectangle"/>
          <p:cNvSpPr/>
          <p:nvPr/>
        </p:nvSpPr>
        <p:spPr>
          <a:xfrm>
            <a:off x="1535312" y="629046"/>
            <a:ext cx="24499026" cy="12457908"/>
          </a:xfrm>
          <a:prstGeom prst="rect">
            <a:avLst/>
          </a:prstGeom>
          <a:solidFill>
            <a:srgbClr val="FFFFFF">
              <a:alpha val="90709"/>
            </a:srgbClr>
          </a:solidFill>
          <a:ln w="12700">
            <a:solidFill>
              <a:srgbClr val="C6A35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1" name="Core Values"/>
          <p:cNvSpPr txBox="1"/>
          <p:nvPr/>
        </p:nvSpPr>
        <p:spPr>
          <a:xfrm>
            <a:off x="2144285" y="11715287"/>
            <a:ext cx="3073897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Core Values</a:t>
            </a:r>
          </a:p>
        </p:txBody>
      </p:sp>
      <p:pic>
        <p:nvPicPr>
          <p:cNvPr id="192" name="EdRising_PDK_logo_gold.png" descr="EdRising_PDK_log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903" y="1083799"/>
            <a:ext cx="2606961" cy="78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Leadership, Excellence, Service, Optimism,  and Community"/>
          <p:cNvSpPr txBox="1"/>
          <p:nvPr/>
        </p:nvSpPr>
        <p:spPr>
          <a:xfrm>
            <a:off x="2033686" y="5673080"/>
            <a:ext cx="20316628" cy="236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1600"/>
              </a:spcBef>
              <a:defRPr sz="8000" i="1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Leadership, Excellence, Service, Optimism, </a:t>
            </a:r>
            <a:br/>
            <a:r>
              <a:t>and Community</a:t>
            </a:r>
          </a:p>
        </p:txBody>
      </p:sp>
      <p:sp>
        <p:nvSpPr>
          <p:cNvPr id="194" name="The core values provide a moral compass in strategic decision making and are qualities that members should experience when interfacing with staff"/>
          <p:cNvSpPr txBox="1"/>
          <p:nvPr/>
        </p:nvSpPr>
        <p:spPr>
          <a:xfrm>
            <a:off x="2218694" y="1057851"/>
            <a:ext cx="12071339" cy="942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spcBef>
                <a:spcPts val="0"/>
              </a:spcBef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t>The core values provide a moral compass in strategic decision making</a:t>
            </a:r>
            <a:br/>
            <a:r>
              <a:t>and are qualities that members should experience when interfacing with staff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6A356"/>
            </a:gs>
            <a:gs pos="100000">
              <a:srgbClr val="E5D8B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"/>
          <p:cNvSpPr/>
          <p:nvPr/>
        </p:nvSpPr>
        <p:spPr>
          <a:xfrm rot="16200000">
            <a:off x="-11964081" y="6697790"/>
            <a:ext cx="24892086" cy="1014635"/>
          </a:xfrm>
          <a:prstGeom prst="rect">
            <a:avLst/>
          </a:prstGeom>
          <a:solidFill>
            <a:srgbClr val="4423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7" name="Rectangle"/>
          <p:cNvSpPr/>
          <p:nvPr/>
        </p:nvSpPr>
        <p:spPr>
          <a:xfrm>
            <a:off x="1535312" y="629046"/>
            <a:ext cx="24499026" cy="12457908"/>
          </a:xfrm>
          <a:prstGeom prst="rect">
            <a:avLst/>
          </a:prstGeom>
          <a:solidFill>
            <a:srgbClr val="FFFFFF">
              <a:alpha val="90709"/>
            </a:srgbClr>
          </a:solidFill>
          <a:ln w="12700">
            <a:solidFill>
              <a:srgbClr val="C6A35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8" name="Triangle"/>
          <p:cNvSpPr/>
          <p:nvPr/>
        </p:nvSpPr>
        <p:spPr>
          <a:xfrm>
            <a:off x="5995306" y="1032820"/>
            <a:ext cx="14049012" cy="10967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99"/>
                </a:moveTo>
                <a:lnTo>
                  <a:pt x="10974" y="0"/>
                </a:ln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ln w="25400">
            <a:solidFill>
              <a:srgbClr val="78C9E4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9" name="Phi Delta Kappa"/>
          <p:cNvSpPr txBox="1"/>
          <p:nvPr/>
        </p:nvSpPr>
        <p:spPr>
          <a:xfrm>
            <a:off x="2144285" y="1117046"/>
            <a:ext cx="4120158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Phi Delta Kappa</a:t>
            </a:r>
          </a:p>
        </p:txBody>
      </p:sp>
      <p:pic>
        <p:nvPicPr>
          <p:cNvPr id="200" name="EdRising_PDK_logo_gold.png" descr="EdRising_PDK_log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903" y="1083799"/>
            <a:ext cx="2606961" cy="782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6774" y="5874346"/>
            <a:ext cx="2543076" cy="3846857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CHOOL"/>
          <p:cNvSpPr txBox="1"/>
          <p:nvPr/>
        </p:nvSpPr>
        <p:spPr>
          <a:xfrm>
            <a:off x="12234445" y="10255415"/>
            <a:ext cx="1740099" cy="55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SCHOOL</a:t>
            </a:r>
          </a:p>
        </p:txBody>
      </p:sp>
      <p:sp>
        <p:nvSpPr>
          <p:cNvPr id="203" name="LEADERSHIP"/>
          <p:cNvSpPr txBox="1"/>
          <p:nvPr/>
        </p:nvSpPr>
        <p:spPr>
          <a:xfrm>
            <a:off x="11805522" y="11465454"/>
            <a:ext cx="2597945" cy="55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LEADERSHIP</a:t>
            </a:r>
          </a:p>
        </p:txBody>
      </p:sp>
      <p:sp>
        <p:nvSpPr>
          <p:cNvPr id="204" name="K - KOINOTOPHIKA"/>
          <p:cNvSpPr txBox="1"/>
          <p:nvPr/>
        </p:nvSpPr>
        <p:spPr>
          <a:xfrm>
            <a:off x="11188580" y="10860434"/>
            <a:ext cx="3831829" cy="55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K - KOINOTOPHIKA</a:t>
            </a:r>
          </a:p>
        </p:txBody>
      </p:sp>
      <p:sp>
        <p:nvSpPr>
          <p:cNvPr id="205" name="Triangle"/>
          <p:cNvSpPr/>
          <p:nvPr/>
        </p:nvSpPr>
        <p:spPr>
          <a:xfrm>
            <a:off x="9280590" y="4353917"/>
            <a:ext cx="7478444" cy="5838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99"/>
                </a:moveTo>
                <a:lnTo>
                  <a:pt x="10974" y="0"/>
                </a:ln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ln w="25400">
            <a:solidFill>
              <a:srgbClr val="78C9E4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6" name="Triangle"/>
          <p:cNvSpPr/>
          <p:nvPr/>
        </p:nvSpPr>
        <p:spPr>
          <a:xfrm>
            <a:off x="8213790" y="3293351"/>
            <a:ext cx="9612044" cy="750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99"/>
                </a:moveTo>
                <a:lnTo>
                  <a:pt x="10974" y="0"/>
                </a:ln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ln w="25400">
            <a:solidFill>
              <a:srgbClr val="78C9E4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7" name="Triangle"/>
          <p:cNvSpPr/>
          <p:nvPr/>
        </p:nvSpPr>
        <p:spPr>
          <a:xfrm>
            <a:off x="7113123" y="2184490"/>
            <a:ext cx="11813378" cy="92220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99"/>
                </a:moveTo>
                <a:lnTo>
                  <a:pt x="10974" y="0"/>
                </a:ln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ln w="25400">
            <a:solidFill>
              <a:srgbClr val="78C9E4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8" name="STUDENT"/>
          <p:cNvSpPr txBox="1"/>
          <p:nvPr/>
        </p:nvSpPr>
        <p:spPr>
          <a:xfrm rot="18240000">
            <a:off x="10063062" y="6762609"/>
            <a:ext cx="1965525" cy="55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STUDENT</a:t>
            </a:r>
          </a:p>
        </p:txBody>
      </p:sp>
      <p:sp>
        <p:nvSpPr>
          <p:cNvPr id="209" name="ɸ - PHILANTHROPIA"/>
          <p:cNvSpPr txBox="1"/>
          <p:nvPr/>
        </p:nvSpPr>
        <p:spPr>
          <a:xfrm rot="18240000">
            <a:off x="8709642" y="6233928"/>
            <a:ext cx="3928865" cy="55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ɸ - PHILANTHROPIA</a:t>
            </a:r>
          </a:p>
        </p:txBody>
      </p:sp>
      <p:sp>
        <p:nvSpPr>
          <p:cNvPr id="210" name="RESEARCH"/>
          <p:cNvSpPr txBox="1"/>
          <p:nvPr/>
        </p:nvSpPr>
        <p:spPr>
          <a:xfrm rot="18240000">
            <a:off x="8873495" y="6106722"/>
            <a:ext cx="2236987" cy="55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RESEARCH</a:t>
            </a:r>
          </a:p>
        </p:txBody>
      </p:sp>
      <p:sp>
        <p:nvSpPr>
          <p:cNvPr id="211" name="SERVICE"/>
          <p:cNvSpPr txBox="1"/>
          <p:nvPr/>
        </p:nvSpPr>
        <p:spPr>
          <a:xfrm rot="3420000">
            <a:off x="15075502" y="5805246"/>
            <a:ext cx="1775223" cy="55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SERVICE</a:t>
            </a:r>
          </a:p>
        </p:txBody>
      </p:sp>
      <p:sp>
        <p:nvSpPr>
          <p:cNvPr id="212" name="Δ - DIAKREBIA"/>
          <p:cNvSpPr txBox="1"/>
          <p:nvPr/>
        </p:nvSpPr>
        <p:spPr>
          <a:xfrm rot="3420000">
            <a:off x="14096178" y="6233928"/>
            <a:ext cx="2926756" cy="55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Δ - DIAKREBIA</a:t>
            </a:r>
          </a:p>
        </p:txBody>
      </p:sp>
      <p:sp>
        <p:nvSpPr>
          <p:cNvPr id="213" name="HOME"/>
          <p:cNvSpPr txBox="1"/>
          <p:nvPr/>
        </p:nvSpPr>
        <p:spPr>
          <a:xfrm rot="3420000">
            <a:off x="14280378" y="6394446"/>
            <a:ext cx="1310880" cy="55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HOME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3" animBg="1" advAuto="0"/>
      <p:bldP spid="201" grpId="4" animBg="1" advAuto="0"/>
      <p:bldP spid="202" grpId="13" animBg="1" advAuto="0"/>
      <p:bldP spid="203" grpId="11" animBg="1" advAuto="0"/>
      <p:bldP spid="204" grpId="12" animBg="1" advAuto="0"/>
      <p:bldP spid="205" grpId="1" animBg="1" advAuto="0"/>
      <p:bldP spid="207" grpId="2" animBg="1" advAuto="0"/>
      <p:bldP spid="208" grpId="7" animBg="1" advAuto="0"/>
      <p:bldP spid="209" grpId="6" animBg="1" advAuto="0"/>
      <p:bldP spid="210" grpId="5" animBg="1" advAuto="0"/>
      <p:bldP spid="211" grpId="8" animBg="1" advAuto="0"/>
      <p:bldP spid="212" grpId="9" animBg="1" advAuto="0"/>
      <p:bldP spid="213" grpId="1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6A356"/>
            </a:gs>
            <a:gs pos="100000">
              <a:srgbClr val="E5D8B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"/>
          <p:cNvSpPr/>
          <p:nvPr/>
        </p:nvSpPr>
        <p:spPr>
          <a:xfrm rot="16200000">
            <a:off x="-11964081" y="6697790"/>
            <a:ext cx="24892086" cy="1014635"/>
          </a:xfrm>
          <a:prstGeom prst="rect">
            <a:avLst/>
          </a:prstGeom>
          <a:solidFill>
            <a:srgbClr val="4423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6" name="Rectangle"/>
          <p:cNvSpPr/>
          <p:nvPr/>
        </p:nvSpPr>
        <p:spPr>
          <a:xfrm>
            <a:off x="1535312" y="629046"/>
            <a:ext cx="24499026" cy="12457908"/>
          </a:xfrm>
          <a:prstGeom prst="rect">
            <a:avLst/>
          </a:prstGeom>
          <a:solidFill>
            <a:srgbClr val="FFFFFF">
              <a:alpha val="90709"/>
            </a:srgbClr>
          </a:solidFill>
          <a:ln w="12700">
            <a:solidFill>
              <a:srgbClr val="C6A35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7" name="The Pledge"/>
          <p:cNvSpPr txBox="1"/>
          <p:nvPr/>
        </p:nvSpPr>
        <p:spPr>
          <a:xfrm>
            <a:off x="2144285" y="1117046"/>
            <a:ext cx="2885480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The Pledge</a:t>
            </a:r>
          </a:p>
        </p:txBody>
      </p:sp>
      <p:pic>
        <p:nvPicPr>
          <p:cNvPr id="218" name="EdRising_PDK_logo_gold.png" descr="EdRising_PDK_log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903" y="1083799"/>
            <a:ext cx="2606961" cy="782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487" y="8905413"/>
            <a:ext cx="2543076" cy="38468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2" name="Group"/>
          <p:cNvGrpSpPr/>
          <p:nvPr/>
        </p:nvGrpSpPr>
        <p:grpSpPr>
          <a:xfrm rot="21424576">
            <a:off x="7086600" y="2036373"/>
            <a:ext cx="12915173" cy="10337470"/>
            <a:chOff x="0" y="0"/>
            <a:chExt cx="12915172" cy="10337469"/>
          </a:xfrm>
        </p:grpSpPr>
        <p:sp>
          <p:nvSpPr>
            <p:cNvPr id="220" name="Rectangle"/>
            <p:cNvSpPr/>
            <p:nvPr/>
          </p:nvSpPr>
          <p:spPr>
            <a:xfrm>
              <a:off x="0" y="0"/>
              <a:ext cx="12915173" cy="10337470"/>
            </a:xfrm>
            <a:prstGeom prst="rect">
              <a:avLst/>
            </a:prstGeom>
            <a:blipFill rotWithShape="1">
              <a:blip r:embed="rId4">
                <a:alphaModFix amt="30493"/>
              </a:blip>
              <a:srcRect/>
              <a:stretch>
                <a:fillRect/>
              </a:stretch>
            </a:blipFill>
            <a:ln w="12700" cap="flat">
              <a:solidFill>
                <a:srgbClr val="000000">
                  <a:alpha val="30493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21" name="As a Kappan, I dedicate myself proudly…"/>
            <p:cNvSpPr txBox="1"/>
            <p:nvPr/>
          </p:nvSpPr>
          <p:spPr>
            <a:xfrm>
              <a:off x="450436" y="559270"/>
              <a:ext cx="12014301" cy="8431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As a Kappan, I dedicate myself proudly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to my profession in the belief that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education is the foundation of our 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society’s strength.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As a Kappan, I will strive through </a:t>
              </a:r>
              <a:r>
                <a:rPr b="1"/>
                <a:t>RESEARCH</a:t>
              </a:r>
              <a:r>
                <a:t>: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To seek accurate knowledge in the art and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science of education,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To use this knowledge to improve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teaching and to share with co-workers.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6A356"/>
            </a:gs>
            <a:gs pos="100000">
              <a:srgbClr val="E5D8B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"/>
          <p:cNvSpPr/>
          <p:nvPr/>
        </p:nvSpPr>
        <p:spPr>
          <a:xfrm rot="16200000">
            <a:off x="-11964081" y="6697790"/>
            <a:ext cx="24892086" cy="1014635"/>
          </a:xfrm>
          <a:prstGeom prst="rect">
            <a:avLst/>
          </a:prstGeom>
          <a:solidFill>
            <a:srgbClr val="4423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5" name="Rectangle"/>
          <p:cNvSpPr/>
          <p:nvPr/>
        </p:nvSpPr>
        <p:spPr>
          <a:xfrm>
            <a:off x="1535312" y="629046"/>
            <a:ext cx="24499026" cy="12457908"/>
          </a:xfrm>
          <a:prstGeom prst="rect">
            <a:avLst/>
          </a:prstGeom>
          <a:solidFill>
            <a:srgbClr val="FFFFFF">
              <a:alpha val="90709"/>
            </a:srgbClr>
          </a:solidFill>
          <a:ln w="12700">
            <a:solidFill>
              <a:srgbClr val="C6A35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6" name="The Pledge"/>
          <p:cNvSpPr txBox="1"/>
          <p:nvPr/>
        </p:nvSpPr>
        <p:spPr>
          <a:xfrm>
            <a:off x="2144285" y="1117046"/>
            <a:ext cx="2885480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The Pledge</a:t>
            </a:r>
          </a:p>
        </p:txBody>
      </p:sp>
      <p:pic>
        <p:nvPicPr>
          <p:cNvPr id="227" name="EdRising_PDK_logo_gold.png" descr="EdRising_PDK_log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903" y="1083799"/>
            <a:ext cx="2606961" cy="782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487" y="8905413"/>
            <a:ext cx="2543076" cy="38468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" name="Group"/>
          <p:cNvGrpSpPr/>
          <p:nvPr/>
        </p:nvGrpSpPr>
        <p:grpSpPr>
          <a:xfrm rot="21424576">
            <a:off x="7086600" y="2036373"/>
            <a:ext cx="12915173" cy="10337470"/>
            <a:chOff x="0" y="0"/>
            <a:chExt cx="12915172" cy="10337469"/>
          </a:xfrm>
        </p:grpSpPr>
        <p:sp>
          <p:nvSpPr>
            <p:cNvPr id="229" name="Rectangle"/>
            <p:cNvSpPr/>
            <p:nvPr/>
          </p:nvSpPr>
          <p:spPr>
            <a:xfrm>
              <a:off x="0" y="0"/>
              <a:ext cx="12915173" cy="10337470"/>
            </a:xfrm>
            <a:prstGeom prst="rect">
              <a:avLst/>
            </a:prstGeom>
            <a:blipFill rotWithShape="1">
              <a:blip r:embed="rId4">
                <a:alphaModFix amt="30493"/>
              </a:blip>
              <a:srcRect/>
              <a:stretch>
                <a:fillRect/>
              </a:stretch>
            </a:blipFill>
            <a:ln w="12700" cap="flat">
              <a:solidFill>
                <a:srgbClr val="000000">
                  <a:alpha val="30493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30" name="As a Kappan, I will strive through SERVICE:…"/>
            <p:cNvSpPr txBox="1"/>
            <p:nvPr/>
          </p:nvSpPr>
          <p:spPr>
            <a:xfrm>
              <a:off x="450436" y="559270"/>
              <a:ext cx="11359754" cy="76660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As a Kappan, I will strive through </a:t>
              </a:r>
              <a:r>
                <a:rPr b="1"/>
                <a:t>SERVICE</a:t>
              </a:r>
              <a:r>
                <a:t>: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To help children and adults become more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effective members of our society;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To perpetuate and improve educational </a:t>
              </a:r>
              <a:br/>
              <a:r>
                <a:t>standards,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To foster free and equal educational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opportunity for all.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6A356"/>
            </a:gs>
            <a:gs pos="100000">
              <a:srgbClr val="E5D8B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"/>
          <p:cNvSpPr/>
          <p:nvPr/>
        </p:nvSpPr>
        <p:spPr>
          <a:xfrm rot="16200000">
            <a:off x="-11964081" y="6697790"/>
            <a:ext cx="24892086" cy="1014635"/>
          </a:xfrm>
          <a:prstGeom prst="rect">
            <a:avLst/>
          </a:prstGeom>
          <a:solidFill>
            <a:srgbClr val="4423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4" name="Rectangle"/>
          <p:cNvSpPr/>
          <p:nvPr/>
        </p:nvSpPr>
        <p:spPr>
          <a:xfrm>
            <a:off x="1535312" y="629046"/>
            <a:ext cx="24499026" cy="12457908"/>
          </a:xfrm>
          <a:prstGeom prst="rect">
            <a:avLst/>
          </a:prstGeom>
          <a:solidFill>
            <a:srgbClr val="FFFFFF">
              <a:alpha val="90709"/>
            </a:srgbClr>
          </a:solidFill>
          <a:ln w="12700">
            <a:solidFill>
              <a:srgbClr val="C6A35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5" name="The Pledge"/>
          <p:cNvSpPr txBox="1"/>
          <p:nvPr/>
        </p:nvSpPr>
        <p:spPr>
          <a:xfrm>
            <a:off x="2144285" y="1117046"/>
            <a:ext cx="2885480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The Pledge</a:t>
            </a:r>
          </a:p>
        </p:txBody>
      </p:sp>
      <p:pic>
        <p:nvPicPr>
          <p:cNvPr id="236" name="EdRising_PDK_logo_gold.png" descr="EdRising_PDK_log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903" y="1083799"/>
            <a:ext cx="2606961" cy="782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487" y="8905413"/>
            <a:ext cx="2543076" cy="38468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0" name="Group"/>
          <p:cNvGrpSpPr/>
          <p:nvPr/>
        </p:nvGrpSpPr>
        <p:grpSpPr>
          <a:xfrm rot="21424576">
            <a:off x="7086600" y="2036373"/>
            <a:ext cx="12915173" cy="10337470"/>
            <a:chOff x="0" y="0"/>
            <a:chExt cx="12915172" cy="10337469"/>
          </a:xfrm>
        </p:grpSpPr>
        <p:sp>
          <p:nvSpPr>
            <p:cNvPr id="238" name="Rectangle"/>
            <p:cNvSpPr/>
            <p:nvPr/>
          </p:nvSpPr>
          <p:spPr>
            <a:xfrm>
              <a:off x="0" y="0"/>
              <a:ext cx="12915173" cy="10337470"/>
            </a:xfrm>
            <a:prstGeom prst="rect">
              <a:avLst/>
            </a:prstGeom>
            <a:blipFill rotWithShape="1">
              <a:blip r:embed="rId4">
                <a:alphaModFix amt="30493"/>
              </a:blip>
              <a:srcRect/>
              <a:stretch>
                <a:fillRect/>
              </a:stretch>
            </a:blipFill>
            <a:ln w="12700" cap="flat">
              <a:solidFill>
                <a:srgbClr val="000000">
                  <a:alpha val="30493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39" name="As a Kappan, I will strive through…"/>
            <p:cNvSpPr txBox="1"/>
            <p:nvPr/>
          </p:nvSpPr>
          <p:spPr>
            <a:xfrm>
              <a:off x="450436" y="559270"/>
              <a:ext cx="10736760" cy="76660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As a Kappan, I will strive through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/>
                <a:t>LEADERSHIP</a:t>
              </a:r>
              <a:r>
                <a:t>: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To assume an influential role in education,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to stimulate in others the qualities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of leadership,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To guide learners toward worthy academic,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economic, moral, social, and spiritual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defRPr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competence.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6A356"/>
            </a:gs>
            <a:gs pos="100000">
              <a:srgbClr val="E5D8B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"/>
          <p:cNvSpPr/>
          <p:nvPr/>
        </p:nvSpPr>
        <p:spPr>
          <a:xfrm rot="16200000">
            <a:off x="-13217147" y="6748590"/>
            <a:ext cx="24892086" cy="1014635"/>
          </a:xfrm>
          <a:prstGeom prst="rect">
            <a:avLst/>
          </a:prstGeom>
          <a:solidFill>
            <a:srgbClr val="44235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" name="Rectangle"/>
          <p:cNvSpPr/>
          <p:nvPr/>
        </p:nvSpPr>
        <p:spPr>
          <a:xfrm>
            <a:off x="-1518577" y="629046"/>
            <a:ext cx="27552915" cy="12457908"/>
          </a:xfrm>
          <a:prstGeom prst="rect">
            <a:avLst/>
          </a:prstGeom>
          <a:solidFill>
            <a:srgbClr val="FFFFFF">
              <a:alpha val="90709"/>
            </a:srgbClr>
          </a:solidFill>
          <a:ln w="12700">
            <a:solidFill>
              <a:srgbClr val="C6A356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44" name="EdRising_PDK_logo_gold.png" descr="EdRising_PDK_logo_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503" y="4131799"/>
            <a:ext cx="12387794" cy="3719977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www.pdkintl.org"/>
          <p:cNvSpPr txBox="1"/>
          <p:nvPr/>
        </p:nvSpPr>
        <p:spPr>
          <a:xfrm>
            <a:off x="10079980" y="10970220"/>
            <a:ext cx="4224040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www.pdkintl.org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Custom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Michael Goldman</dc:creator>
  <cp:lastModifiedBy>Michael Goldman</cp:lastModifiedBy>
  <cp:revision>1</cp:revision>
  <dcterms:modified xsi:type="dcterms:W3CDTF">2025-10-14T14:03:19Z</dcterms:modified>
</cp:coreProperties>
</file>